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59" r:id="rId5"/>
    <p:sldId id="265" r:id="rId6"/>
    <p:sldId id="266" r:id="rId7"/>
    <p:sldId id="260" r:id="rId8"/>
    <p:sldId id="263"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36" autoAdjust="0"/>
  </p:normalViewPr>
  <p:slideViewPr>
    <p:cSldViewPr snapToGrid="0">
      <p:cViewPr varScale="1">
        <p:scale>
          <a:sx n="57" d="100"/>
          <a:sy n="57" d="100"/>
        </p:scale>
        <p:origin x="9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7DCFC-E09A-4BEF-9A48-015EF3978316}" type="datetimeFigureOut">
              <a:rPr lang="en-CA" smtClean="0"/>
              <a:t>2023-05-05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926E5-0AD4-4DDF-BFF7-DA4E150AF1FD}" type="slidenum">
              <a:rPr lang="en-CA" smtClean="0"/>
              <a:t>‹#›</a:t>
            </a:fld>
            <a:endParaRPr lang="en-CA"/>
          </a:p>
        </p:txBody>
      </p:sp>
    </p:spTree>
    <p:extLst>
      <p:ext uri="{BB962C8B-B14F-4D97-AF65-F5344CB8AC3E}">
        <p14:creationId xmlns:p14="http://schemas.microsoft.com/office/powerpoint/2010/main" val="396834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 assigning MRP’s and timelines</a:t>
            </a:r>
            <a:endParaRPr lang="en-CA" dirty="0"/>
          </a:p>
        </p:txBody>
      </p:sp>
      <p:sp>
        <p:nvSpPr>
          <p:cNvPr id="4" name="Slide Number Placeholder 3"/>
          <p:cNvSpPr>
            <a:spLocks noGrp="1"/>
          </p:cNvSpPr>
          <p:nvPr>
            <p:ph type="sldNum" sz="quarter" idx="10"/>
          </p:nvPr>
        </p:nvSpPr>
        <p:spPr/>
        <p:txBody>
          <a:bodyPr/>
          <a:lstStyle/>
          <a:p>
            <a:fld id="{1C8926E5-0AD4-4DDF-BFF7-DA4E150AF1FD}" type="slidenum">
              <a:rPr lang="en-CA" smtClean="0"/>
              <a:t>8</a:t>
            </a:fld>
            <a:endParaRPr lang="en-CA"/>
          </a:p>
        </p:txBody>
      </p:sp>
    </p:spTree>
    <p:extLst>
      <p:ext uri="{BB962C8B-B14F-4D97-AF65-F5344CB8AC3E}">
        <p14:creationId xmlns:p14="http://schemas.microsoft.com/office/powerpoint/2010/main" val="2371115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8968"/>
            <a:ext cx="9144000" cy="2172773"/>
          </a:xfrm>
        </p:spPr>
        <p:txBody>
          <a:bodyPr anchor="b"/>
          <a:lstStyle>
            <a:lvl1pPr algn="l">
              <a:defRPr sz="6000"/>
            </a:lvl1pPr>
          </a:lstStyle>
          <a:p>
            <a:r>
              <a:rPr lang="en-US" dirty="0" smtClean="0"/>
              <a:t>Click to edit Master title style</a:t>
            </a:r>
            <a:endParaRPr lang="en-CA" dirty="0"/>
          </a:p>
        </p:txBody>
      </p:sp>
      <p:sp>
        <p:nvSpPr>
          <p:cNvPr id="3" name="Subtitle 2"/>
          <p:cNvSpPr>
            <a:spLocks noGrp="1"/>
          </p:cNvSpPr>
          <p:nvPr>
            <p:ph type="subTitle" idx="1" hasCustomPrompt="1"/>
          </p:nvPr>
        </p:nvSpPr>
        <p:spPr>
          <a:xfrm>
            <a:off x="1524000" y="3888259"/>
            <a:ext cx="9144000" cy="1806146"/>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Presented to:</a:t>
            </a:r>
          </a:p>
          <a:p>
            <a:r>
              <a:rPr lang="en-US" dirty="0" smtClean="0"/>
              <a:t>Presented by:</a:t>
            </a:r>
          </a:p>
          <a:p>
            <a:r>
              <a:rPr lang="en-US" dirty="0" smtClean="0"/>
              <a:t>Date:</a:t>
            </a:r>
            <a:endParaRPr lang="en-CA" dirty="0"/>
          </a:p>
        </p:txBody>
      </p:sp>
      <p:sp>
        <p:nvSpPr>
          <p:cNvPr id="6" name="Slide Number Placeholder 5"/>
          <p:cNvSpPr>
            <a:spLocks noGrp="1"/>
          </p:cNvSpPr>
          <p:nvPr>
            <p:ph type="sldNum" sz="quarter" idx="12"/>
          </p:nvPr>
        </p:nvSpPr>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7702" y="275818"/>
            <a:ext cx="1256098" cy="766504"/>
          </a:xfrm>
          <a:prstGeom prst="rect">
            <a:avLst/>
          </a:prstGeom>
          <a:noFill/>
          <a:ln>
            <a:noFill/>
          </a:ln>
        </p:spPr>
      </p:pic>
    </p:spTree>
    <p:extLst>
      <p:ext uri="{BB962C8B-B14F-4D97-AF65-F5344CB8AC3E}">
        <p14:creationId xmlns:p14="http://schemas.microsoft.com/office/powerpoint/2010/main" val="10270765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7658"/>
            <a:ext cx="10515600" cy="1229970"/>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2443463"/>
            <a:ext cx="10515600" cy="3817294"/>
          </a:xfrm>
        </p:spPr>
        <p:txBody>
          <a:bodyPr/>
          <a:lstStyle>
            <a:lvl2pPr>
              <a:defRPr>
                <a:solidFill>
                  <a:srgbClr val="CC006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10775092" y="6356350"/>
            <a:ext cx="578708" cy="365125"/>
          </a:xfrm>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315406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315352"/>
            <a:ext cx="10515600" cy="827516"/>
          </a:xfrm>
        </p:spPr>
        <p:txBody>
          <a:bodyPr anchor="b">
            <a:normAutofit/>
          </a:bodyPr>
          <a:lstStyle>
            <a:lvl1pPr>
              <a:defRPr sz="4400"/>
            </a:lvl1pPr>
          </a:lstStyle>
          <a:p>
            <a:r>
              <a:rPr lang="en-US" dirty="0" smtClean="0"/>
              <a:t>Click to edit Master title style</a:t>
            </a:r>
            <a:endParaRPr lang="en-CA" dirty="0"/>
          </a:p>
        </p:txBody>
      </p:sp>
      <p:sp>
        <p:nvSpPr>
          <p:cNvPr id="3" name="Text Placeholder 2"/>
          <p:cNvSpPr>
            <a:spLocks noGrp="1"/>
          </p:cNvSpPr>
          <p:nvPr>
            <p:ph type="body" idx="1"/>
          </p:nvPr>
        </p:nvSpPr>
        <p:spPr>
          <a:xfrm>
            <a:off x="838200" y="2427932"/>
            <a:ext cx="10515600" cy="3643354"/>
          </a:xfrm>
        </p:spPr>
        <p:txBody>
          <a:bodyPr/>
          <a:lstStyle>
            <a:lvl1pPr marL="0" indent="0">
              <a:buNone/>
              <a:defRPr sz="2400">
                <a:solidFill>
                  <a:schemeClr val="accent4">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a:xfrm>
            <a:off x="10635048" y="6356350"/>
            <a:ext cx="718751" cy="365125"/>
          </a:xfrm>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0982602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117642"/>
            <a:ext cx="10515600" cy="961619"/>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838200" y="2215977"/>
            <a:ext cx="5181600" cy="4053018"/>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2215977"/>
            <a:ext cx="5181600" cy="4053018"/>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a:xfrm>
            <a:off x="10742140" y="6356350"/>
            <a:ext cx="611659" cy="365125"/>
          </a:xfrm>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6675984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59421"/>
            <a:ext cx="10515600" cy="895264"/>
          </a:xfrm>
        </p:spPr>
        <p:txBody>
          <a:bodyPr/>
          <a:lstStyle/>
          <a:p>
            <a:r>
              <a:rPr lang="en-US" dirty="0" smtClean="0"/>
              <a:t>Click to edit Master title style</a:t>
            </a:r>
            <a:endParaRPr lang="en-CA" dirty="0"/>
          </a:p>
        </p:txBody>
      </p:sp>
      <p:sp>
        <p:nvSpPr>
          <p:cNvPr id="4" name="Content Placeholder 3"/>
          <p:cNvSpPr>
            <a:spLocks noGrp="1"/>
          </p:cNvSpPr>
          <p:nvPr>
            <p:ph sz="half" idx="2"/>
          </p:nvPr>
        </p:nvSpPr>
        <p:spPr>
          <a:xfrm>
            <a:off x="839788" y="2133601"/>
            <a:ext cx="5157787" cy="4168344"/>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Content Placeholder 5"/>
          <p:cNvSpPr>
            <a:spLocks noGrp="1"/>
          </p:cNvSpPr>
          <p:nvPr>
            <p:ph sz="quarter" idx="4"/>
          </p:nvPr>
        </p:nvSpPr>
        <p:spPr>
          <a:xfrm>
            <a:off x="6172200" y="2133600"/>
            <a:ext cx="5183188" cy="4168345"/>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a:xfrm>
            <a:off x="10659762" y="6389301"/>
            <a:ext cx="695626" cy="365125"/>
          </a:xfrm>
        </p:spPr>
        <p:txBody>
          <a:bodyPr/>
          <a:lstStyle/>
          <a:p>
            <a:fld id="{37B16BFB-EC1D-4001-8105-3C20A3B80078}" type="slidenum">
              <a:rPr lang="en-CA" smtClean="0"/>
              <a:t>‹#›</a:t>
            </a:fld>
            <a:endParaRPr lang="en-CA"/>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8185709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322"/>
            <a:ext cx="10515600" cy="955589"/>
          </a:xfrm>
        </p:spPr>
        <p:txBody>
          <a:bodyPr/>
          <a:lstStyle/>
          <a:p>
            <a:r>
              <a:rPr lang="en-US" dirty="0" smtClean="0"/>
              <a:t>Click to edit Master title style</a:t>
            </a:r>
            <a:endParaRPr lang="en-CA" dirty="0"/>
          </a:p>
        </p:txBody>
      </p:sp>
      <p:sp>
        <p:nvSpPr>
          <p:cNvPr id="5" name="Slide Number Placeholder 4"/>
          <p:cNvSpPr>
            <a:spLocks noGrp="1"/>
          </p:cNvSpPr>
          <p:nvPr>
            <p:ph type="sldNum" sz="quarter" idx="12"/>
          </p:nvPr>
        </p:nvSpPr>
        <p:spPr/>
        <p:txBody>
          <a:bodyPr/>
          <a:lstStyle/>
          <a:p>
            <a:fld id="{37B16BFB-EC1D-4001-8105-3C20A3B80078}" type="slidenum">
              <a:rPr lang="en-CA" smtClean="0"/>
              <a:t>‹#›</a:t>
            </a:fld>
            <a:endParaRPr lang="en-CA"/>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7" name="Picture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3353170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16BFB-EC1D-4001-8105-3C20A3B80078}" type="slidenum">
              <a:rPr lang="en-CA" smtClean="0"/>
              <a:t>‹#›</a:t>
            </a:fld>
            <a:endParaRPr lang="en-CA"/>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6" name="Picture 5"/>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915403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36821"/>
            <a:ext cx="3932237" cy="920578"/>
          </a:xfrm>
        </p:spPr>
        <p:txBody>
          <a:bodyPr anchor="b"/>
          <a:lstStyle>
            <a:lvl1pPr>
              <a:defRPr sz="3200"/>
            </a:lvl1pPr>
          </a:lstStyle>
          <a:p>
            <a:r>
              <a:rPr lang="en-US" dirty="0" smtClean="0"/>
              <a:t>Click to edit Master title style</a:t>
            </a:r>
            <a:endParaRPr lang="en-CA" dirty="0"/>
          </a:p>
        </p:txBody>
      </p:sp>
      <p:sp>
        <p:nvSpPr>
          <p:cNvPr id="3" name="Content Placeholder 2"/>
          <p:cNvSpPr>
            <a:spLocks noGrp="1"/>
          </p:cNvSpPr>
          <p:nvPr>
            <p:ph idx="1"/>
          </p:nvPr>
        </p:nvSpPr>
        <p:spPr>
          <a:xfrm>
            <a:off x="5183188" y="1136821"/>
            <a:ext cx="6172200" cy="5132173"/>
          </a:xfrm>
        </p:spPr>
        <p:txBody>
          <a:bodyPr/>
          <a:lstStyle>
            <a:lvl1pPr>
              <a:defRPr sz="3200"/>
            </a:lvl1pPr>
            <a:lvl2pPr>
              <a:defRPr sz="2800">
                <a:solidFill>
                  <a:schemeClr val="accent6"/>
                </a:solidFill>
              </a:defRPr>
            </a:lvl2pPr>
            <a:lvl3pPr>
              <a:defRPr sz="24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839788" y="2057399"/>
            <a:ext cx="3932237" cy="42115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1754506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632"/>
            <a:ext cx="3932237" cy="961768"/>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1095631"/>
            <a:ext cx="6172200" cy="5156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41951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4050027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81DAE-3F12-4B6C-8376-AAE3825C0435}" type="datetimeFigureOut">
              <a:rPr lang="en-CA" smtClean="0"/>
              <a:t>2023-05-05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16BFB-EC1D-4001-8105-3C20A3B80078}" type="slidenum">
              <a:rPr lang="en-CA" smtClean="0"/>
              <a:t>‹#›</a:t>
            </a:fld>
            <a:endParaRPr lang="en-CA"/>
          </a:p>
        </p:txBody>
      </p:sp>
    </p:spTree>
    <p:extLst>
      <p:ext uri="{BB962C8B-B14F-4D97-AF65-F5344CB8AC3E}">
        <p14:creationId xmlns:p14="http://schemas.microsoft.com/office/powerpoint/2010/main" val="365666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634" y="1040159"/>
            <a:ext cx="9144000" cy="2172773"/>
          </a:xfrm>
        </p:spPr>
        <p:txBody>
          <a:bodyPr/>
          <a:lstStyle/>
          <a:p>
            <a:r>
              <a:rPr lang="en-US" dirty="0" smtClean="0"/>
              <a:t>Falls Project: Update</a:t>
            </a:r>
            <a:endParaRPr lang="en-CA" dirty="0"/>
          </a:p>
        </p:txBody>
      </p:sp>
      <p:sp>
        <p:nvSpPr>
          <p:cNvPr id="3" name="Subtitle 2"/>
          <p:cNvSpPr>
            <a:spLocks noGrp="1"/>
          </p:cNvSpPr>
          <p:nvPr>
            <p:ph type="subTitle" idx="1"/>
          </p:nvPr>
        </p:nvSpPr>
        <p:spPr/>
        <p:txBody>
          <a:bodyPr/>
          <a:lstStyle/>
          <a:p>
            <a:r>
              <a:rPr lang="en-US" dirty="0" smtClean="0"/>
              <a:t>Presented To: Board Quality</a:t>
            </a:r>
          </a:p>
          <a:p>
            <a:r>
              <a:rPr lang="en-US" dirty="0" smtClean="0"/>
              <a:t>Presented By: Brian Smith, VP Patient Care</a:t>
            </a:r>
            <a:endParaRPr lang="en-CA" dirty="0"/>
          </a:p>
        </p:txBody>
      </p:sp>
    </p:spTree>
    <p:extLst>
      <p:ext uri="{BB962C8B-B14F-4D97-AF65-F5344CB8AC3E}">
        <p14:creationId xmlns:p14="http://schemas.microsoft.com/office/powerpoint/2010/main" val="108527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899" y="7518653"/>
            <a:ext cx="6940131" cy="2100728"/>
          </a:xfrm>
        </p:spPr>
        <p:txBody>
          <a:bodyPr/>
          <a:lstStyle/>
          <a:p>
            <a:pPr marL="0" indent="0">
              <a:buNone/>
            </a:pPr>
            <a:endParaRPr lang="en-CA" dirty="0"/>
          </a:p>
          <a:p>
            <a:endParaRPr lang="en-CA" dirty="0"/>
          </a:p>
        </p:txBody>
      </p:sp>
      <p:pic>
        <p:nvPicPr>
          <p:cNvPr id="1026" name="Picture 2" descr="Top 3 Questions About Small Business Blogging - Thry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902" y="1956672"/>
            <a:ext cx="5330825" cy="355178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58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CA" dirty="0"/>
          </a:p>
        </p:txBody>
      </p:sp>
      <p:sp>
        <p:nvSpPr>
          <p:cNvPr id="3" name="Content Placeholder 2"/>
          <p:cNvSpPr>
            <a:spLocks noGrp="1"/>
          </p:cNvSpPr>
          <p:nvPr>
            <p:ph idx="1"/>
          </p:nvPr>
        </p:nvSpPr>
        <p:spPr/>
        <p:txBody>
          <a:bodyPr/>
          <a:lstStyle/>
          <a:p>
            <a:r>
              <a:rPr lang="en-US" dirty="0" smtClean="0"/>
              <a:t>Best Practice and strategies to prevent falls at PSFDH are not optimized to mitigate the risk, decrease injury and prevent harm to patients, and do not meet provincial target of 5.0 falls per 1000 patient days</a:t>
            </a:r>
            <a:endParaRPr lang="en-CA" dirty="0"/>
          </a:p>
          <a:p>
            <a:endParaRPr lang="en-CA" dirty="0"/>
          </a:p>
        </p:txBody>
      </p:sp>
    </p:spTree>
    <p:extLst>
      <p:ext uri="{BB962C8B-B14F-4D97-AF65-F5344CB8AC3E}">
        <p14:creationId xmlns:p14="http://schemas.microsoft.com/office/powerpoint/2010/main" val="252076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63" y="710555"/>
            <a:ext cx="10515600" cy="1229970"/>
          </a:xfrm>
        </p:spPr>
        <p:txBody>
          <a:bodyPr/>
          <a:lstStyle/>
          <a:p>
            <a:r>
              <a:rPr lang="en-US" dirty="0" smtClean="0"/>
              <a:t>Overview:</a:t>
            </a:r>
            <a:endParaRPr lang="en-CA" dirty="0"/>
          </a:p>
        </p:txBody>
      </p:sp>
      <p:sp>
        <p:nvSpPr>
          <p:cNvPr id="3" name="Content Placeholder 2"/>
          <p:cNvSpPr>
            <a:spLocks noGrp="1"/>
          </p:cNvSpPr>
          <p:nvPr>
            <p:ph idx="1"/>
          </p:nvPr>
        </p:nvSpPr>
        <p:spPr>
          <a:xfrm>
            <a:off x="616363" y="1566937"/>
            <a:ext cx="10515600" cy="3817294"/>
          </a:xfrm>
        </p:spPr>
        <p:txBody>
          <a:bodyPr/>
          <a:lstStyle/>
          <a:p>
            <a:r>
              <a:rPr lang="en-US" dirty="0" smtClean="0"/>
              <a:t>Multidisciplinary meeting was kicked-off March 2023</a:t>
            </a:r>
          </a:p>
          <a:p>
            <a:r>
              <a:rPr lang="en-US" dirty="0" smtClean="0"/>
              <a:t>Membership – Unit Manager, Physicians, Nurses, CNE</a:t>
            </a:r>
          </a:p>
          <a:p>
            <a:r>
              <a:rPr lang="en-US" dirty="0" smtClean="0"/>
              <a:t>A validated tool was used to work through the problem</a:t>
            </a:r>
          </a:p>
          <a:p>
            <a:endParaRPr lang="en-CA" dirty="0"/>
          </a:p>
        </p:txBody>
      </p:sp>
      <p:pic>
        <p:nvPicPr>
          <p:cNvPr id="4" name="Picture 3"/>
          <p:cNvPicPr>
            <a:picLocks noChangeAspect="1"/>
          </p:cNvPicPr>
          <p:nvPr/>
        </p:nvPicPr>
        <p:blipFill rotWithShape="1">
          <a:blip r:embed="rId2"/>
          <a:srcRect l="73225" t="21395" r="6843" b="10876"/>
          <a:stretch/>
        </p:blipFill>
        <p:spPr>
          <a:xfrm>
            <a:off x="1051469" y="3542369"/>
            <a:ext cx="4683820" cy="2984191"/>
          </a:xfrm>
          <a:prstGeom prst="rect">
            <a:avLst/>
          </a:prstGeom>
        </p:spPr>
      </p:pic>
    </p:spTree>
    <p:extLst>
      <p:ext uri="{BB962C8B-B14F-4D97-AF65-F5344CB8AC3E}">
        <p14:creationId xmlns:p14="http://schemas.microsoft.com/office/powerpoint/2010/main" val="284538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Current State:</a:t>
            </a:r>
            <a:endParaRPr lang="en-CA" dirty="0"/>
          </a:p>
        </p:txBody>
      </p:sp>
      <p:sp>
        <p:nvSpPr>
          <p:cNvPr id="3" name="Content Placeholder 2"/>
          <p:cNvSpPr>
            <a:spLocks noGrp="1"/>
          </p:cNvSpPr>
          <p:nvPr>
            <p:ph idx="1"/>
          </p:nvPr>
        </p:nvSpPr>
        <p:spPr/>
        <p:txBody>
          <a:bodyPr/>
          <a:lstStyle/>
          <a:p>
            <a:r>
              <a:rPr lang="en-US" dirty="0" smtClean="0"/>
              <a:t>Together the committee determined the problem</a:t>
            </a:r>
          </a:p>
          <a:p>
            <a:r>
              <a:rPr lang="en-US" dirty="0" smtClean="0"/>
              <a:t>The problem was unpackaged further whereby the “background” and the “current state” was analyzed</a:t>
            </a:r>
          </a:p>
          <a:p>
            <a:r>
              <a:rPr lang="en-US" dirty="0" smtClean="0"/>
              <a:t>The committee spent time discussing current state impacts and current assessments</a:t>
            </a:r>
          </a:p>
          <a:p>
            <a:endParaRPr lang="en-CA" dirty="0"/>
          </a:p>
          <a:p>
            <a:endParaRPr lang="en-CA" dirty="0"/>
          </a:p>
        </p:txBody>
      </p:sp>
    </p:spTree>
    <p:extLst>
      <p:ext uri="{BB962C8B-B14F-4D97-AF65-F5344CB8AC3E}">
        <p14:creationId xmlns:p14="http://schemas.microsoft.com/office/powerpoint/2010/main" val="394057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Current State::</a:t>
            </a:r>
            <a:endParaRPr lang="en-CA" dirty="0"/>
          </a:p>
        </p:txBody>
      </p:sp>
      <p:sp>
        <p:nvSpPr>
          <p:cNvPr id="3" name="Content Placeholder 2"/>
          <p:cNvSpPr>
            <a:spLocks noGrp="1"/>
          </p:cNvSpPr>
          <p:nvPr>
            <p:ph idx="1"/>
          </p:nvPr>
        </p:nvSpPr>
        <p:spPr/>
        <p:txBody>
          <a:bodyPr/>
          <a:lstStyle/>
          <a:p>
            <a:r>
              <a:rPr lang="en-US" dirty="0" smtClean="0"/>
              <a:t>It was recognized that falls impact our patients – injury, loss of functional ability</a:t>
            </a:r>
          </a:p>
          <a:p>
            <a:r>
              <a:rPr lang="en-US" dirty="0" smtClean="0"/>
              <a:t>Falls also impact our staff – increased workload due to increase care needs, increased workload for allied health</a:t>
            </a:r>
          </a:p>
          <a:p>
            <a:r>
              <a:rPr lang="en-US" dirty="0" smtClean="0"/>
              <a:t>Organizationally – increased cost of care, delay in discharges, negatively impacts flow, organizational reputation</a:t>
            </a:r>
          </a:p>
          <a:p>
            <a:endParaRPr lang="en-CA" dirty="0"/>
          </a:p>
          <a:p>
            <a:endParaRPr lang="en-CA" dirty="0"/>
          </a:p>
        </p:txBody>
      </p:sp>
    </p:spTree>
    <p:extLst>
      <p:ext uri="{BB962C8B-B14F-4D97-AF65-F5344CB8AC3E}">
        <p14:creationId xmlns:p14="http://schemas.microsoft.com/office/powerpoint/2010/main" val="366144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Current State</a:t>
            </a:r>
            <a:r>
              <a:rPr lang="en-US" dirty="0" smtClean="0"/>
              <a:t>:</a:t>
            </a:r>
            <a:endParaRPr lang="en-CA" dirty="0"/>
          </a:p>
        </p:txBody>
      </p:sp>
      <p:sp>
        <p:nvSpPr>
          <p:cNvPr id="3" name="Content Placeholder 2"/>
          <p:cNvSpPr>
            <a:spLocks noGrp="1"/>
          </p:cNvSpPr>
          <p:nvPr>
            <p:ph idx="1"/>
          </p:nvPr>
        </p:nvSpPr>
        <p:spPr/>
        <p:txBody>
          <a:bodyPr/>
          <a:lstStyle/>
          <a:p>
            <a:r>
              <a:rPr lang="en-US" dirty="0" smtClean="0"/>
              <a:t>Universal precautions are utilized on the Med/</a:t>
            </a:r>
            <a:r>
              <a:rPr lang="en-US" dirty="0" err="1" smtClean="0"/>
              <a:t>Surg</a:t>
            </a:r>
            <a:r>
              <a:rPr lang="en-US" dirty="0" smtClean="0"/>
              <a:t> units but lacking in ED, OR, OBS</a:t>
            </a:r>
          </a:p>
          <a:p>
            <a:r>
              <a:rPr lang="en-US" dirty="0" smtClean="0"/>
              <a:t>Most falls occur when patient attempting to use the bathroom on their own</a:t>
            </a:r>
          </a:p>
          <a:p>
            <a:r>
              <a:rPr lang="en-US" dirty="0" smtClean="0"/>
              <a:t>High risk patients are not identified</a:t>
            </a:r>
          </a:p>
          <a:p>
            <a:r>
              <a:rPr lang="en-US" dirty="0" smtClean="0"/>
              <a:t>Lack of education to patients and families</a:t>
            </a:r>
          </a:p>
          <a:p>
            <a:endParaRPr lang="en-CA" dirty="0"/>
          </a:p>
          <a:p>
            <a:endParaRPr lang="en-CA" dirty="0"/>
          </a:p>
        </p:txBody>
      </p:sp>
    </p:spTree>
    <p:extLst>
      <p:ext uri="{BB962C8B-B14F-4D97-AF65-F5344CB8AC3E}">
        <p14:creationId xmlns:p14="http://schemas.microsoft.com/office/powerpoint/2010/main" val="195204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Analysis:</a:t>
            </a:r>
            <a:endParaRPr lang="en-CA" dirty="0"/>
          </a:p>
        </p:txBody>
      </p:sp>
      <p:sp>
        <p:nvSpPr>
          <p:cNvPr id="3" name="Content Placeholder 2"/>
          <p:cNvSpPr>
            <a:spLocks noGrp="1"/>
          </p:cNvSpPr>
          <p:nvPr>
            <p:ph idx="1"/>
          </p:nvPr>
        </p:nvSpPr>
        <p:spPr/>
        <p:txBody>
          <a:bodyPr/>
          <a:lstStyle/>
          <a:p>
            <a:r>
              <a:rPr lang="en-US" dirty="0" smtClean="0"/>
              <a:t>The committee is currently reviewing opportunities</a:t>
            </a:r>
          </a:p>
          <a:p>
            <a:r>
              <a:rPr lang="en-US" dirty="0" smtClean="0"/>
              <a:t>23 have been identified</a:t>
            </a:r>
          </a:p>
          <a:p>
            <a:endParaRPr lang="en-CA" dirty="0"/>
          </a:p>
          <a:p>
            <a:endParaRPr lang="en-CA" dirty="0"/>
          </a:p>
        </p:txBody>
      </p:sp>
    </p:spTree>
    <p:extLst>
      <p:ext uri="{BB962C8B-B14F-4D97-AF65-F5344CB8AC3E}">
        <p14:creationId xmlns:p14="http://schemas.microsoft.com/office/powerpoint/2010/main" val="329430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Opportunities:</a:t>
            </a:r>
            <a:endParaRPr lang="en-CA" dirty="0"/>
          </a:p>
        </p:txBody>
      </p:sp>
      <p:sp>
        <p:nvSpPr>
          <p:cNvPr id="3" name="Content Placeholder 2"/>
          <p:cNvSpPr>
            <a:spLocks noGrp="1"/>
          </p:cNvSpPr>
          <p:nvPr>
            <p:ph idx="1"/>
          </p:nvPr>
        </p:nvSpPr>
        <p:spPr/>
        <p:txBody>
          <a:bodyPr/>
          <a:lstStyle/>
          <a:p>
            <a:pPr marL="514350" indent="-514350">
              <a:buAutoNum type="arabicPeriod"/>
            </a:pPr>
            <a:r>
              <a:rPr lang="en-US" dirty="0" smtClean="0"/>
              <a:t>Assess patients in ED and apply wristband to high risk patients</a:t>
            </a:r>
          </a:p>
          <a:p>
            <a:pPr marL="514350" indent="-514350">
              <a:buAutoNum type="arabicPeriod"/>
            </a:pPr>
            <a:r>
              <a:rPr lang="en-US" dirty="0" smtClean="0"/>
              <a:t>Post Falls Debrief tool</a:t>
            </a:r>
          </a:p>
          <a:p>
            <a:pPr marL="514350" indent="-514350">
              <a:buAutoNum type="arabicPeriod"/>
            </a:pPr>
            <a:r>
              <a:rPr lang="en-US" dirty="0" smtClean="0"/>
              <a:t>Communicate Falls Rates to staff</a:t>
            </a:r>
          </a:p>
          <a:p>
            <a:pPr marL="514350" indent="-514350">
              <a:buAutoNum type="arabicPeriod"/>
            </a:pPr>
            <a:r>
              <a:rPr lang="en-US" dirty="0" smtClean="0"/>
              <a:t>Remove clutter, make hand rails accessible</a:t>
            </a:r>
          </a:p>
          <a:p>
            <a:pPr marL="514350" indent="-514350">
              <a:buAutoNum type="arabicPeriod"/>
            </a:pPr>
            <a:r>
              <a:rPr lang="en-US" dirty="0" smtClean="0"/>
              <a:t>Hourly </a:t>
            </a:r>
            <a:r>
              <a:rPr lang="en-US" dirty="0" smtClean="0"/>
              <a:t>rounding</a:t>
            </a:r>
          </a:p>
          <a:p>
            <a:pPr marL="514350" indent="-514350">
              <a:buAutoNum type="arabicPeriod"/>
            </a:pPr>
            <a:r>
              <a:rPr lang="en-US" dirty="0" smtClean="0"/>
              <a:t>Education to Patients/Families (risks in-hospital </a:t>
            </a:r>
            <a:r>
              <a:rPr lang="en-US" smtClean="0"/>
              <a:t>and home)</a:t>
            </a:r>
            <a:endParaRPr lang="en-CA" dirty="0"/>
          </a:p>
          <a:p>
            <a:endParaRPr lang="en-CA" dirty="0"/>
          </a:p>
        </p:txBody>
      </p:sp>
    </p:spTree>
    <p:extLst>
      <p:ext uri="{BB962C8B-B14F-4D97-AF65-F5344CB8AC3E}">
        <p14:creationId xmlns:p14="http://schemas.microsoft.com/office/powerpoint/2010/main" val="325418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CA" dirty="0"/>
          </a:p>
        </p:txBody>
      </p:sp>
      <p:sp>
        <p:nvSpPr>
          <p:cNvPr id="3" name="Content Placeholder 2"/>
          <p:cNvSpPr>
            <a:spLocks noGrp="1"/>
          </p:cNvSpPr>
          <p:nvPr>
            <p:ph idx="1"/>
          </p:nvPr>
        </p:nvSpPr>
        <p:spPr/>
        <p:txBody>
          <a:bodyPr/>
          <a:lstStyle/>
          <a:p>
            <a:r>
              <a:rPr lang="en-US" dirty="0" smtClean="0"/>
              <a:t>Committee will review all opportunities using a tool to validate which opportunities are </a:t>
            </a:r>
            <a:r>
              <a:rPr lang="en-US" dirty="0" smtClean="0"/>
              <a:t>feasible</a:t>
            </a:r>
          </a:p>
          <a:p>
            <a:r>
              <a:rPr lang="en-US" dirty="0" smtClean="0"/>
              <a:t>Finalize total number opportunities</a:t>
            </a:r>
            <a:endParaRPr lang="en-US" dirty="0" smtClean="0"/>
          </a:p>
          <a:p>
            <a:r>
              <a:rPr lang="en-US" dirty="0" smtClean="0"/>
              <a:t>Current Falls Policy will be reviewed and revised</a:t>
            </a:r>
          </a:p>
          <a:p>
            <a:pPr marL="0" indent="0">
              <a:buNone/>
            </a:pPr>
            <a:endParaRPr lang="en-US" dirty="0" smtClean="0"/>
          </a:p>
          <a:p>
            <a:endParaRPr lang="en-CA" dirty="0"/>
          </a:p>
          <a:p>
            <a:endParaRPr lang="en-CA" dirty="0"/>
          </a:p>
        </p:txBody>
      </p:sp>
    </p:spTree>
    <p:extLst>
      <p:ext uri="{BB962C8B-B14F-4D97-AF65-F5344CB8AC3E}">
        <p14:creationId xmlns:p14="http://schemas.microsoft.com/office/powerpoint/2010/main" val="658627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CEDBE6"/>
      </a:lt2>
      <a:accent1>
        <a:srgbClr val="008080"/>
      </a:accent1>
      <a:accent2>
        <a:srgbClr val="009999"/>
      </a:accent2>
      <a:accent3>
        <a:srgbClr val="75BDA7"/>
      </a:accent3>
      <a:accent4>
        <a:srgbClr val="7A8C8E"/>
      </a:accent4>
      <a:accent5>
        <a:srgbClr val="84ACB6"/>
      </a:accent5>
      <a:accent6>
        <a:srgbClr val="CC0066"/>
      </a:accent6>
      <a:hlink>
        <a:srgbClr val="0070C0"/>
      </a:hlink>
      <a:folHlink>
        <a:srgbClr val="0070C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322</Words>
  <Application>Microsoft Office PowerPoint</Application>
  <PresentationFormat>Widescreen</PresentationFormat>
  <Paragraphs>39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Falls Project: Update</vt:lpstr>
      <vt:lpstr>Problem Statement:</vt:lpstr>
      <vt:lpstr>Overview:</vt:lpstr>
      <vt:lpstr>Background and Current State:</vt:lpstr>
      <vt:lpstr>Background and Current State::</vt:lpstr>
      <vt:lpstr>Background and Current State:</vt:lpstr>
      <vt:lpstr>Root Cause Analysis:</vt:lpstr>
      <vt:lpstr>Sample of Opportunities: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Kelly</dc:creator>
  <cp:lastModifiedBy>Brian Smith</cp:lastModifiedBy>
  <cp:revision>17</cp:revision>
  <dcterms:created xsi:type="dcterms:W3CDTF">2023-02-15T15:35:11Z</dcterms:created>
  <dcterms:modified xsi:type="dcterms:W3CDTF">2023-05-05T13:40:53Z</dcterms:modified>
</cp:coreProperties>
</file>